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13"/>
  </p:notesMasterIdLst>
  <p:handoutMasterIdLst>
    <p:handoutMasterId r:id="rId14"/>
  </p:handoutMasterIdLst>
  <p:sldIdLst>
    <p:sldId id="303" r:id="rId2"/>
    <p:sldId id="348" r:id="rId3"/>
    <p:sldId id="323" r:id="rId4"/>
    <p:sldId id="346" r:id="rId5"/>
    <p:sldId id="324" r:id="rId6"/>
    <p:sldId id="327" r:id="rId7"/>
    <p:sldId id="343" r:id="rId8"/>
    <p:sldId id="347" r:id="rId9"/>
    <p:sldId id="318" r:id="rId10"/>
    <p:sldId id="345" r:id="rId11"/>
    <p:sldId id="342" r:id="rId12"/>
  </p:sldIdLst>
  <p:sldSz cx="14630400" cy="8229600"/>
  <p:notesSz cx="7019925" cy="9305925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651203" indent="-65122" algn="l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1304443" indent="-132276" algn="l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957682" indent="-199432" algn="l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2610922" indent="-266588" algn="l" rtl="0" fontAlgn="base">
      <a:spcBef>
        <a:spcPct val="5000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930418" algn="l" defTabSz="1172168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3516501" algn="l" defTabSz="1172168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4102584" algn="l" defTabSz="1172168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4688668" algn="l" defTabSz="1172168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CCFF"/>
    <a:srgbClr val="FFCC66"/>
    <a:srgbClr val="669999"/>
    <a:srgbClr val="224442"/>
    <a:srgbClr val="1C3736"/>
    <a:srgbClr val="2F5B5B"/>
    <a:srgbClr val="437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5" autoAdjust="0"/>
    <p:restoredTop sz="82271" autoAdjust="0"/>
  </p:normalViewPr>
  <p:slideViewPr>
    <p:cSldViewPr snapToGrid="0">
      <p:cViewPr varScale="1">
        <p:scale>
          <a:sx n="57" d="100"/>
          <a:sy n="57" d="100"/>
        </p:scale>
        <p:origin x="-19" y="58"/>
      </p:cViewPr>
      <p:guideLst>
        <p:guide orient="horz" pos="2592"/>
        <p:guide pos="4608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508" y="-78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654" y="0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algn="r"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245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algn="r"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53D8C901-FCE4-457F-8F3E-D8E969E75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96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654" y="0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algn="r"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1163" y="696913"/>
            <a:ext cx="62039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381" y="4417545"/>
            <a:ext cx="5149164" cy="419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245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algn="r" defTabSz="924843">
              <a:spcBef>
                <a:spcPct val="0"/>
              </a:spcBef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8AA78D54-4364-461D-AF1C-69B816DF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07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5120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30444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57682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610922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65071" algn="l" defTabSz="13060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085" algn="l" defTabSz="13060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100" algn="l" defTabSz="13060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114" algn="l" defTabSz="13060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2E5CC985-4E58-40A6-9895-D744AE667FA6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1</a:t>
            </a:fld>
            <a:endParaRPr lang="en-US" sz="1300">
              <a:latin typeface="Times New Roman" charset="0"/>
            </a:endParaRPr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   Good morning Planning Commissions </a:t>
            </a:r>
          </a:p>
        </p:txBody>
      </p:sp>
    </p:spTree>
    <p:extLst>
      <p:ext uri="{BB962C8B-B14F-4D97-AF65-F5344CB8AC3E}">
        <p14:creationId xmlns:p14="http://schemas.microsoft.com/office/powerpoint/2010/main" val="1537375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40862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11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319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2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4056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3362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621722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1047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09825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7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97656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8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65322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7654" y="8841245"/>
            <a:ext cx="3042272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0" tIns="46181" rIns="92360" bIns="46181" anchor="b"/>
          <a:lstStyle/>
          <a:p>
            <a:pPr algn="r" defTabSz="923759">
              <a:spcBef>
                <a:spcPct val="0"/>
              </a:spcBef>
            </a:pPr>
            <a:fld id="{46D508EB-6A75-4712-8C13-E75A1DC998B4}" type="slidenum">
              <a:rPr lang="en-US" sz="1300">
                <a:latin typeface="Times New Roman" charset="0"/>
              </a:rPr>
              <a:pPr algn="r" defTabSz="923759">
                <a:spcBef>
                  <a:spcPct val="0"/>
                </a:spcBef>
              </a:pPr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6913"/>
            <a:ext cx="6203950" cy="3490912"/>
          </a:xfrm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1742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3" y="396240"/>
            <a:ext cx="15557499" cy="8425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nning &amp; Building Master">
    <p:bg>
      <p:bgPr>
        <a:blipFill>
          <a:blip r:embed="rId2" cstate="print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 bright="100000"/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599382" y="3560111"/>
            <a:ext cx="14630400" cy="74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02" tIns="65302" rIns="130602" bIns="65302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583B9-ABFF-43E5-B917-2909F91AA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SMC_Logo_WOR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7505" y="184763"/>
            <a:ext cx="1444752" cy="14447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Planning &amp; Building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599382" y="3560111"/>
            <a:ext cx="14630400" cy="74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02" tIns="65302" rIns="130602" bIns="65302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583B9-ABFF-43E5-B917-2909F91AA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2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5963E0-0A64-4576-888F-5E57A4610B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reeform 11"/>
          <p:cNvSpPr>
            <a:spLocks/>
          </p:cNvSpPr>
          <p:nvPr userDrawn="1"/>
        </p:nvSpPr>
        <p:spPr bwMode="auto">
          <a:xfrm>
            <a:off x="-15240" y="-8573"/>
            <a:ext cx="14660880" cy="1249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B2B2B2">
                  <a:shade val="50000"/>
                  <a:alpha val="45000"/>
                  <a:satMod val="120000"/>
                </a:srgbClr>
              </a:gs>
              <a:gs pos="100000">
                <a:srgbClr val="969696">
                  <a:shade val="80000"/>
                  <a:alpha val="55000"/>
                  <a:satMod val="15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 userDrawn="1"/>
        </p:nvSpPr>
        <p:spPr bwMode="auto">
          <a:xfrm>
            <a:off x="7010400" y="-8572"/>
            <a:ext cx="7620000" cy="7658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69696">
                  <a:shade val="50000"/>
                  <a:alpha val="30000"/>
                  <a:satMod val="130000"/>
                </a:srgbClr>
              </a:gs>
              <a:gs pos="80000">
                <a:srgbClr val="B2B2B2">
                  <a:shade val="75000"/>
                  <a:alpha val="45000"/>
                  <a:satMod val="140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30427" y="242890"/>
            <a:ext cx="14688877" cy="779069"/>
            <a:chOff x="-19045" y="216550"/>
            <a:chExt cx="9180548" cy="649224"/>
          </a:xfrm>
        </p:grpSpPr>
        <p:sp>
          <p:nvSpPr>
            <p:cNvPr id="15" name="Freeform 14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rgbClr val="969696">
                      <a:shade val="75000"/>
                    </a:srgbClr>
                  </a:gs>
                  <a:gs pos="86000">
                    <a:sysClr val="windowText" lastClr="000000">
                      <a:alpha val="29000"/>
                    </a:sysClr>
                  </a:gs>
                  <a:gs pos="16000">
                    <a:srgbClr val="B2B2B2">
                      <a:shade val="75000"/>
                      <a:alpha val="56000"/>
                    </a:srgb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rgbClr val="808080"/>
                  </a:gs>
                  <a:gs pos="44000">
                    <a:srgbClr val="DDDDDD"/>
                  </a:gs>
                  <a:gs pos="33000">
                    <a:srgbClr val="B2B2B2">
                      <a:alpha val="56000"/>
                    </a:srgb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7" name="Picture 16" descr="SMC_Logo_WORD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77505" y="184763"/>
            <a:ext cx="1444752" cy="1444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8" r:id="rId13"/>
  </p:sldLayoutIdLst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715819" y="1122588"/>
            <a:ext cx="13168746" cy="53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600" b="1" spc="600" dirty="0">
                <a:latin typeface="Century Gothic" pitchFamily="34" charset="0"/>
              </a:rPr>
              <a:t>PLANNING COMMISSION</a:t>
            </a:r>
            <a:endParaRPr lang="en-US" sz="2300" b="1" spc="600" dirty="0">
              <a:latin typeface="Century Gothic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15819" y="1709693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31942" y="3246265"/>
            <a:ext cx="24684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5911651" y="1726980"/>
            <a:ext cx="2714747" cy="53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02" tIns="65302" rIns="130602" bIns="65302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600" dirty="0">
                <a:latin typeface="Century Gothic" pitchFamily="34" charset="0"/>
              </a:rPr>
              <a:t>Virtual Meeting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53980" y="2750882"/>
            <a:ext cx="1832582" cy="531989"/>
          </a:xfrm>
          <a:prstGeom prst="rect">
            <a:avLst/>
          </a:prstGeom>
          <a:noFill/>
        </p:spPr>
        <p:txBody>
          <a:bodyPr wrap="none" lIns="130602" tIns="65302" rIns="130602" bIns="65302">
            <a:spAutoFit/>
          </a:bodyPr>
          <a:lstStyle/>
          <a:p>
            <a:pPr algn="ctr">
              <a:defRPr/>
            </a:pPr>
            <a:r>
              <a:rPr lang="en-US" sz="2600" b="1" spc="428" dirty="0">
                <a:latin typeface="Century Gothic" pitchFamily="34" charset="0"/>
              </a:rPr>
              <a:t>ITEM #2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867025" y="3282871"/>
            <a:ext cx="4456543" cy="2086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>
              <a:defRPr/>
            </a:pPr>
            <a:r>
              <a:rPr lang="en-US" sz="2300" dirty="0">
                <a:latin typeface="Century Gothic" pitchFamily="34" charset="0"/>
              </a:rPr>
              <a:t>Owner/Applicant: ……….……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 algn="dist">
              <a:spcBef>
                <a:spcPts val="1380"/>
              </a:spcBef>
              <a:defRPr/>
            </a:pPr>
            <a:r>
              <a:rPr lang="en-US" sz="2300" dirty="0">
                <a:latin typeface="Century Gothic" pitchFamily="34" charset="0"/>
              </a:rPr>
              <a:t>File Number: .…………………..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 algn="dist">
              <a:spcBef>
                <a:spcPts val="1380"/>
              </a:spcBef>
              <a:defRPr/>
            </a:pPr>
            <a:r>
              <a:rPr lang="en-US" sz="2300" dirty="0">
                <a:latin typeface="Century Gothic" pitchFamily="34" charset="0"/>
              </a:rPr>
              <a:t>Location: ………………………..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 algn="dist">
              <a:spcBef>
                <a:spcPts val="1380"/>
              </a:spcBef>
              <a:defRPr/>
            </a:pPr>
            <a:r>
              <a:rPr lang="en-US" sz="2300" dirty="0">
                <a:latin typeface="Century Gothic" pitchFamily="34" charset="0"/>
              </a:rPr>
              <a:t>APN: …………………….……….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5323568" y="3323146"/>
            <a:ext cx="6876052" cy="2150191"/>
          </a:xfrm>
          <a:prstGeom prst="rect">
            <a:avLst/>
          </a:prstGeom>
        </p:spPr>
        <p:txBody>
          <a:bodyPr/>
          <a:lstStyle>
            <a:lvl1pPr marL="489808" indent="-489808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1251" indent="-408174" algn="l" defTabSz="130615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32694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5771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38849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1926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003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082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160" indent="-326539" algn="l" defTabSz="13061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300" b="1" dirty="0">
                <a:latin typeface="Century Gothic" panose="020B0502020202020204" pitchFamily="34" charset="0"/>
              </a:rPr>
              <a:t>Bel </a:t>
            </a:r>
            <a:r>
              <a:rPr lang="en-US" sz="2300" b="1" dirty="0" err="1">
                <a:latin typeface="Century Gothic" panose="020B0502020202020204" pitchFamily="34" charset="0"/>
              </a:rPr>
              <a:t>Aire</a:t>
            </a:r>
            <a:r>
              <a:rPr lang="en-US" sz="2300" b="1" dirty="0">
                <a:latin typeface="Century Gothic" panose="020B0502020202020204" pitchFamily="34" charset="0"/>
              </a:rPr>
              <a:t> Heights LLC</a:t>
            </a:r>
          </a:p>
          <a:p>
            <a:pPr marL="0" indent="0" fontAlgn="auto">
              <a:spcBef>
                <a:spcPts val="1380"/>
              </a:spcBef>
              <a:spcAft>
                <a:spcPts val="0"/>
              </a:spcAft>
              <a:buNone/>
            </a:pPr>
            <a:r>
              <a:rPr lang="en-US" sz="2300" b="1" dirty="0">
                <a:latin typeface="Century Gothic" panose="020B0502020202020204" pitchFamily="34" charset="0"/>
              </a:rPr>
              <a:t>PLN 2002-00517</a:t>
            </a:r>
          </a:p>
          <a:p>
            <a:pPr marL="0" indent="0" fontAlgn="auto">
              <a:spcBef>
                <a:spcPts val="1380"/>
              </a:spcBef>
              <a:spcAft>
                <a:spcPts val="0"/>
              </a:spcAft>
              <a:buNone/>
            </a:pPr>
            <a:r>
              <a:rPr lang="en-US" sz="2300" b="1" dirty="0">
                <a:latin typeface="Century Gothic" panose="020B0502020202020204" pitchFamily="34" charset="0"/>
              </a:rPr>
              <a:t>Ascension Drive &amp; Bel </a:t>
            </a:r>
            <a:r>
              <a:rPr lang="en-US" sz="2300" b="1" dirty="0" err="1">
                <a:latin typeface="Century Gothic" panose="020B0502020202020204" pitchFamily="34" charset="0"/>
              </a:rPr>
              <a:t>Aire</a:t>
            </a:r>
            <a:r>
              <a:rPr lang="en-US" sz="2300" b="1" dirty="0">
                <a:latin typeface="Century Gothic" panose="020B0502020202020204" pitchFamily="34" charset="0"/>
              </a:rPr>
              <a:t> Road</a:t>
            </a:r>
          </a:p>
          <a:p>
            <a:pPr marL="0" indent="0" fontAlgn="auto">
              <a:spcBef>
                <a:spcPts val="1380"/>
              </a:spcBef>
              <a:spcAft>
                <a:spcPts val="0"/>
              </a:spcAft>
              <a:buNone/>
            </a:pPr>
            <a:r>
              <a:rPr lang="en-US" sz="2300" b="1" dirty="0">
                <a:latin typeface="Century Gothic" panose="020B0502020202020204" pitchFamily="34" charset="0"/>
              </a:rPr>
              <a:t>041-111-130, -160, -270, -280, -320, -360</a:t>
            </a:r>
          </a:p>
        </p:txBody>
      </p:sp>
      <p:sp>
        <p:nvSpPr>
          <p:cNvPr id="18" name="TextBox 12"/>
          <p:cNvSpPr txBox="1">
            <a:spLocks noChangeArrowheads="1"/>
          </p:cNvSpPr>
          <p:nvPr/>
        </p:nvSpPr>
        <p:spPr bwMode="auto">
          <a:xfrm>
            <a:off x="867025" y="5786586"/>
            <a:ext cx="3777672" cy="48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r>
              <a:rPr lang="en-US" sz="2300" dirty="0">
                <a:latin typeface="Century Gothic" pitchFamily="34" charset="0"/>
              </a:rPr>
              <a:t>Project Description: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7025" y="6405831"/>
            <a:ext cx="13240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Consideration of a revised grading schedule and wet season grading operations for the Ascension Heights Subdivision.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19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RECOMMENDATION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15819" y="1719072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619989" y="2579728"/>
            <a:ext cx="13165285" cy="87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Staff recommends approval of the revised grading schedule, including the wet season grading operations, subject to the conditions included in Attachment A. </a:t>
            </a:r>
          </a:p>
        </p:txBody>
      </p:sp>
    </p:spTree>
    <p:extLst>
      <p:ext uri="{BB962C8B-B14F-4D97-AF65-F5344CB8AC3E}">
        <p14:creationId xmlns:p14="http://schemas.microsoft.com/office/powerpoint/2010/main" val="455194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D51ADF0-EDC0-3E4A-AC30-FA7205CD7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039" y="1797627"/>
            <a:ext cx="9300457" cy="59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4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Proposal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13231" y="2144268"/>
            <a:ext cx="13165285" cy="393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Revised Grading Schedule and Haul Routes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b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Thirteen-Month Schedule, Reduced Off-Haul</a:t>
            </a:r>
            <a:b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Limited Wet Weather Grading: February through April</a:t>
            </a:r>
          </a:p>
          <a:p>
            <a:pPr marL="994103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</a:rPr>
              <a:t>Completion of Phase 2A – backfill and compaction of lots 13 to Lot 19</a:t>
            </a: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994103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New Entry Road, including Underground Utilities – Phase 2B</a:t>
            </a:r>
          </a:p>
        </p:txBody>
      </p:sp>
    </p:spTree>
    <p:extLst>
      <p:ext uri="{BB962C8B-B14F-4D97-AF65-F5344CB8AC3E}">
        <p14:creationId xmlns:p14="http://schemas.microsoft.com/office/powerpoint/2010/main" val="176316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HISTORY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09770" y="1940167"/>
            <a:ext cx="13165285" cy="560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Oct 2015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Planning Commission review and approved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Oct 2015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Project appealed to the Board of Supervisors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Feb 2016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Board of Supervisors review and approval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Mar 2016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Petition for judicial review of the approval filed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May 2018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Court of Appeals decision upholding County approval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Dec 2018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Planning Commission initial review of landscaping plan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Feb 2019 	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Planning Commission final review and approval of landscaping plan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Sep 2019 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Planning Commission review of Grading Schedule and Haul Routes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Feb 2020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 – Planning Commission approval of Grading Schedule and Haul Routes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July 2020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 – Issuance of Building Permit with Grading Hard Card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9544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HISTORY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09770" y="1940167"/>
            <a:ext cx="13165285" cy="227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Nov 2020 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– Planning Commission review of Revised Grading Schedule and Haul Routes (Continued)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January 2021</a:t>
            </a: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 – Planning Commission review of Revised Grading Schedule and Haul Routes</a:t>
            </a:r>
          </a:p>
        </p:txBody>
      </p:sp>
    </p:spTree>
    <p:extLst>
      <p:ext uri="{BB962C8B-B14F-4D97-AF65-F5344CB8AC3E}">
        <p14:creationId xmlns:p14="http://schemas.microsoft.com/office/powerpoint/2010/main" val="334988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REVISED GRADING SCHEDULE 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32557" y="2320159"/>
            <a:ext cx="13165285" cy="530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February 26, 2020 Planning Commission Approved Schedule allowed grading work that would take place between May 1st and September 30th (the “dry season”). 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Grading commenced on July 28</a:t>
            </a:r>
            <a:r>
              <a:rPr lang="en-US" sz="2400" b="1" baseline="30000" dirty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, nearly three months after the intended start date 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Grading work was not completed by September 30</a:t>
            </a:r>
            <a:r>
              <a:rPr lang="en-US" sz="2400" b="1" baseline="30000" dirty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;  operating until early January with Temporary Authorization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Several unexpected events affected the project, extending the time required to complete grading work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Applicant requests authorization for a revised thirteen-month grading schedule, including authorization to continue grading throughout the “wet season” (October 1st – April 30th), subject to the conditions included in Attachment A.</a:t>
            </a:r>
          </a:p>
        </p:txBody>
      </p:sp>
    </p:spTree>
    <p:extLst>
      <p:ext uri="{BB962C8B-B14F-4D97-AF65-F5344CB8AC3E}">
        <p14:creationId xmlns:p14="http://schemas.microsoft.com/office/powerpoint/2010/main" val="298865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GRADING DELAYS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anose="020B0502020202020204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09770" y="2192322"/>
            <a:ext cx="130755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Approved  (2/26) grading schedule extended over the five months of the dry season (May – September).</a:t>
            </a:r>
            <a:br>
              <a:rPr lang="en-US" sz="2000" b="1" dirty="0">
                <a:latin typeface="Century Gothic" panose="020B0502020202020204" pitchFamily="34" charset="0"/>
              </a:rPr>
            </a:br>
            <a:r>
              <a:rPr lang="en-US" sz="2000" b="1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2000" b="1" dirty="0">
                <a:latin typeface="Century Gothic" panose="020B0502020202020204" pitchFamily="34" charset="0"/>
              </a:rPr>
              <a:t>Given July 28, 2020 start date, expected completion date would be December 27, 2020. </a:t>
            </a:r>
            <a:br>
              <a:rPr lang="en-US" sz="2000" b="1" dirty="0">
                <a:latin typeface="Century Gothic" panose="020B0502020202020204" pitchFamily="34" charset="0"/>
              </a:rPr>
            </a:br>
            <a:endParaRPr lang="en-US" sz="2000" b="1" dirty="0">
              <a:latin typeface="Century Gothic" panose="020B0502020202020204" pitchFamily="34" charset="0"/>
            </a:endParaRPr>
          </a:p>
          <a:p>
            <a:r>
              <a:rPr lang="en-US" sz="2000" b="1" dirty="0">
                <a:latin typeface="Century Gothic" panose="020B0502020202020204" pitchFamily="34" charset="0"/>
              </a:rPr>
              <a:t>Revised schedule proposed by the applicant identifies August 26, 2021 as the expected completion date, approximately eight months longer than the original schedule due to a number of factors.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Rain Delays (22 days)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Underestimation of project duration and approved schedule allowed shorter work and haul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Smoke and COVID delays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Land clearing and site preparation occurred after the issuance of the grading hard card.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Contractor and dump site unavailable once hard-card was issued.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Cal Water and PG&amp;E requirements changed the plan layout and grading sequence, which added considerable time. 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6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COMPLIANCE WITH FEB 26, 2020 CONDITIONS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32557" y="2320159"/>
            <a:ext cx="13165285" cy="527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Compliance with all conditions has been verified, with the exception of the following</a:t>
            </a:r>
            <a:r>
              <a:rPr lang="en-US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1" u="sng" dirty="0">
                <a:latin typeface="Century Gothic" panose="020B0502020202020204" pitchFamily="34" charset="0"/>
              </a:rPr>
              <a:t>CONDITION:</a:t>
            </a:r>
            <a:r>
              <a:rPr lang="en-US" sz="2400" b="1" dirty="0">
                <a:latin typeface="Century Gothic" panose="020B0502020202020204" pitchFamily="34" charset="0"/>
              </a:rPr>
              <a:t> All trucks used for hauling material to and from the site, including all empty trucks arriving at the site to haul material, shall always be covered by tarpaulins.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</a:rPr>
              <a:t>All haul trucks leaving the site have been covered by tarpaulins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entury Gothic" panose="020B0502020202020204" pitchFamily="34" charset="0"/>
              </a:rPr>
              <a:t>Approximately 75% of returning trucks have not been covered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Century Gothic" panose="020B0502020202020204" pitchFamily="34" charset="0"/>
            </a:endParaRPr>
          </a:p>
          <a:p>
            <a:r>
              <a:rPr lang="en-US" sz="2400" b="1" dirty="0">
                <a:latin typeface="Century Gothic" panose="020B0502020202020204" pitchFamily="34" charset="0"/>
              </a:rPr>
              <a:t>Proposed Condition of Approval in Attachment A: Any trucks arriving without a tarpaulin cover will not be permitted to enter the site that day.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509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20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COMPLIANCE WITH NOVEMBER, 2020 COMMISSION DIRECTION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9770" y="1714911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32557" y="2320159"/>
            <a:ext cx="13165285" cy="47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1205" tIns="65302" rIns="130602" bIns="65302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Applicants complied with November 2020 Commission Directives, Prepared a Realistic Schedule, and Made Changes to Address Neighbor Concerns:</a:t>
            </a:r>
          </a:p>
          <a:p>
            <a:pPr>
              <a:spcBef>
                <a:spcPts val="0"/>
              </a:spcBef>
            </a:pPr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AutoNum type="arabicParenBoth"/>
            </a:pPr>
            <a:r>
              <a:rPr lang="en-US" sz="2000" b="1" dirty="0">
                <a:latin typeface="Century Gothic" panose="020B0502020202020204" pitchFamily="34" charset="0"/>
              </a:rPr>
              <a:t>followed the original and subsequent conditions of approval; </a:t>
            </a:r>
          </a:p>
          <a:p>
            <a:pPr marL="457200" lvl="0" indent="-457200">
              <a:buAutoNum type="arabicParenBoth"/>
            </a:pPr>
            <a:r>
              <a:rPr lang="en-US" sz="2000" b="1" dirty="0">
                <a:latin typeface="Century Gothic" panose="020B0502020202020204" pitchFamily="34" charset="0"/>
              </a:rPr>
              <a:t>improved erosion control measures to prevent offsite sediment flows and to maintain slope stability; </a:t>
            </a:r>
          </a:p>
          <a:p>
            <a:pPr marL="457200" lvl="0" indent="-457200">
              <a:buAutoNum type="arabicParenBoth"/>
            </a:pPr>
            <a:r>
              <a:rPr lang="en-US" sz="2000" b="1" dirty="0">
                <a:latin typeface="Century Gothic" panose="020B0502020202020204" pitchFamily="34" charset="0"/>
              </a:rPr>
              <a:t>improved communications with the neighborhood; </a:t>
            </a:r>
          </a:p>
          <a:p>
            <a:pPr marL="457200" lvl="0" indent="-457200">
              <a:buAutoNum type="arabicParenBoth"/>
            </a:pPr>
            <a:r>
              <a:rPr lang="en-US" sz="2000" b="1" dirty="0">
                <a:latin typeface="Century Gothic" panose="020B0502020202020204" pitchFamily="34" charset="0"/>
              </a:rPr>
              <a:t>limited grading operations since November 18, 2018 to those areas already commenced, and only to establish stable slopes; and </a:t>
            </a:r>
          </a:p>
          <a:p>
            <a:pPr marL="457200" lvl="0" indent="-457200">
              <a:buAutoNum type="arabicParenBoth"/>
            </a:pPr>
            <a:r>
              <a:rPr lang="en-US" sz="2000" b="1" dirty="0">
                <a:latin typeface="Century Gothic" panose="020B0502020202020204" pitchFamily="34" charset="0"/>
              </a:rPr>
              <a:t>modify the timing and amount of grading off-haul, and haul routes to reduce impacts on project neighbors</a:t>
            </a:r>
            <a:r>
              <a:rPr lang="en-US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190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5819" y="1152144"/>
            <a:ext cx="13168746" cy="56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02" tIns="65302" rIns="130602" bIns="65302">
            <a:spAutoFit/>
          </a:bodyPr>
          <a:lstStyle/>
          <a:p>
            <a:pPr algn="ctr"/>
            <a:r>
              <a:rPr lang="en-US" sz="2800" b="1" dirty="0">
                <a:latin typeface="Century Gothic" pitchFamily="34" charset="0"/>
              </a:rPr>
              <a:t>Applicant Presentation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15819" y="1719072"/>
            <a:ext cx="131687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471719" y="7774082"/>
            <a:ext cx="7686963" cy="40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algn="ctr">
              <a:defRPr/>
            </a:pPr>
            <a:r>
              <a:rPr lang="en-US" sz="1800" b="1" spc="385" dirty="0">
                <a:latin typeface="Century Gothic" pitchFamily="34" charset="0"/>
              </a:rPr>
              <a:t>PLANNING AND BUILDING DEPARTMENT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6530" y="7779365"/>
            <a:ext cx="13168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EE49FC8-44DE-4BC0-8BA5-09F45C607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012" y="2049508"/>
            <a:ext cx="8585947" cy="551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CC Presentation Template 28JUN2018.potx" id="{1CEAA49B-1EE3-461D-AC70-8A14331EB7A2}" vid="{65A8CA62-48F0-4706-BEF7-BA3833FF8E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PCC Presentation Template 28JUN2018</Template>
  <TotalTime>15796</TotalTime>
  <Words>544</Words>
  <Application>Microsoft Office PowerPoint</Application>
  <PresentationFormat>Custom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Constantia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County 0f San Mateo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Castaneda</dc:creator>
  <cp:lastModifiedBy>Joe LaClair</cp:lastModifiedBy>
  <cp:revision>27</cp:revision>
  <cp:lastPrinted>2018-12-11T23:15:13Z</cp:lastPrinted>
  <dcterms:created xsi:type="dcterms:W3CDTF">2018-12-10T20:50:27Z</dcterms:created>
  <dcterms:modified xsi:type="dcterms:W3CDTF">2021-01-26T22:17:52Z</dcterms:modified>
</cp:coreProperties>
</file>